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363" r:id="rId3"/>
    <p:sldId id="341" r:id="rId4"/>
    <p:sldId id="348" r:id="rId5"/>
    <p:sldId id="269" r:id="rId6"/>
    <p:sldId id="336" r:id="rId7"/>
    <p:sldId id="337" r:id="rId8"/>
    <p:sldId id="338" r:id="rId9"/>
    <p:sldId id="339" r:id="rId10"/>
    <p:sldId id="350" r:id="rId11"/>
    <p:sldId id="351" r:id="rId12"/>
    <p:sldId id="352" r:id="rId13"/>
    <p:sldId id="353" r:id="rId14"/>
    <p:sldId id="356" r:id="rId15"/>
    <p:sldId id="358" r:id="rId16"/>
    <p:sldId id="360" r:id="rId17"/>
    <p:sldId id="362" r:id="rId18"/>
    <p:sldId id="355" r:id="rId19"/>
    <p:sldId id="349" r:id="rId20"/>
    <p:sldId id="295" r:id="rId21"/>
    <p:sldId id="354" r:id="rId22"/>
    <p:sldId id="357" r:id="rId23"/>
    <p:sldId id="359" r:id="rId24"/>
    <p:sldId id="361" r:id="rId25"/>
    <p:sldId id="364" r:id="rId26"/>
  </p:sldIdLst>
  <p:sldSz cx="13030200" cy="97504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6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46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46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46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46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pos="4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FF"/>
    <a:srgbClr val="003399"/>
    <a:srgbClr val="000000"/>
    <a:srgbClr val="C5FFFF"/>
    <a:srgbClr val="FFCC99"/>
    <a:srgbClr val="FF9966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0" autoAdjust="0"/>
    <p:restoredTop sz="94641" autoAdjust="0"/>
  </p:normalViewPr>
  <p:slideViewPr>
    <p:cSldViewPr>
      <p:cViewPr varScale="1">
        <p:scale>
          <a:sx n="95" d="100"/>
          <a:sy n="95" d="100"/>
        </p:scale>
        <p:origin x="378" y="84"/>
      </p:cViewPr>
      <p:guideLst>
        <p:guide orient="horz" pos="3071"/>
        <p:guide pos="4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358F976-D2C4-4D15-98AE-FA15FA69AA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2412A54-A976-5E11-E506-1904A1BCCA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924A9B1-546C-1064-B154-05E2D762B8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85800"/>
            <a:ext cx="4581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94665CBC-D59B-FA2B-ADCB-39061596A3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3CF3E849-FF9C-4821-3767-BC74BCEDC7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4531069D-9C4C-87D2-F0EB-E23237BD6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CB77330-D6A1-402D-A2A4-FEC894E4D4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77900" y="2382838"/>
            <a:ext cx="11074400" cy="26003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54213" y="5524500"/>
            <a:ext cx="9121775" cy="24923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4E863B9-67C8-2102-8F67-53DFA550C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85AEB7-44B9-4BBD-F121-DB21A4A54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AAQ/STAQ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0F6927-2463-DCF4-4F30-F5E5A97A3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50648-FAAA-4BFF-9501-DF3EE67D1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55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471D3B-5B96-5FBF-AF12-2866BDD13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52ECE-4B7E-F2DB-8062-B5DDCF0A9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5B0CA4-B2F5-D4EF-4CDC-14987A9D1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83AF8-8B82-4FE2-BDB4-6FE217BE1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7213" y="541338"/>
            <a:ext cx="2932112" cy="8126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41338"/>
            <a:ext cx="8643938" cy="8126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C267A7-AD88-9B40-0B5C-A1B667774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1F60AC-BC15-F0D3-1699-7A444DDF5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B5209B-531C-0984-FF29-B03235ED4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1E1EB-F418-4F76-8FB3-05ABDE78F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4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B0F44-B8EF-FE88-569C-23699A0EF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0503D-B092-30BA-083D-1AB361A1E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4E0F3D-DA1C-5C0A-7772-B9DFACF0D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00D2E-5410-41E4-A82F-A0F8080E0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67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265863"/>
            <a:ext cx="11075988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4132263"/>
            <a:ext cx="11075988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794A30-9B56-98AF-740D-2F819BDC3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8789E5-0106-54B8-8F69-8C6D8EE96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6C954-4359-93C7-43F4-CC0F3FD3E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A76AD-BD80-4894-9AE9-DEB0ED71A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20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816225"/>
            <a:ext cx="5788025" cy="585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0" y="2816225"/>
            <a:ext cx="5788025" cy="585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09065-6FC1-C5D5-9118-D51D6C9FC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73C9C-3ED2-FC01-4349-36A29C7FC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78A87-25BD-7D49-5CBE-412DA1B42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01CB5-6D0C-40D4-944B-FA340D4B8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02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284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578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578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9875" y="2182813"/>
            <a:ext cx="57594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9875" y="3092450"/>
            <a:ext cx="57594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158E43-B79C-0EFB-53E6-358BE978A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3283A1-B6A3-E53C-BA30-0A77BDBC6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94C2A7-9CDC-2EAE-71CC-63D9BD69C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EC025-4ED7-4B43-B1CE-665318969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18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BFF7C9-6133-9FC5-014B-0218E46C9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CCE57F-49E6-3A74-5D18-88AE4A243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F545E1-043E-CB0F-EBF4-C8937F8E3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D5756-5D74-479B-8218-8A9275286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29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67CA05-086C-FD96-3E2C-3DD2BDE9B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340900-9124-7806-3952-EF42D06E6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A3986D-BE07-3797-56E9-132A1C2C4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4A19E-428B-451A-9CE5-E7A2C5427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2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87838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88" y="388938"/>
            <a:ext cx="7285037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87838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289D6-1C90-14AA-E1C7-39DA73BB6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12727-B85B-D7AA-2932-BF502A46C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7FA27-7FE2-B2F4-1DFD-AE2050D00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628A0-F26D-42EF-A73A-439F6BFAD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35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288" y="6824663"/>
            <a:ext cx="7818437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54288" y="871538"/>
            <a:ext cx="7818437" cy="58499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4288" y="7631113"/>
            <a:ext cx="7818437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C6B872-E0A4-B010-3813-B6B51540B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C56F6-9106-13DA-3A38-2B21A91FA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07423-D84A-D30A-3E81-25AADDBF3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30C12-8F59-44B1-9B08-CEE138C06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4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3490B61-A3E4-7D1A-A0D7-497DBFB6E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541338"/>
            <a:ext cx="117284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174" tIns="65087" rIns="130174" bIns="650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8490858-CA11-12D4-6CBD-D246B4F14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816225"/>
            <a:ext cx="117284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174" tIns="65087" rIns="130174" bIns="65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C48CA2E3-32B9-038F-0C50-8EEAB612D4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875" y="8878888"/>
            <a:ext cx="3041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174" tIns="65087" rIns="130174" bIns="650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0118A8DE-1179-FFF5-7660-F5769A00AF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51350" y="8878888"/>
            <a:ext cx="41275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174" tIns="65087" rIns="130174" bIns="6508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76CC638D-1BBF-30A3-A1D1-A9903C1EC4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37675" y="8878888"/>
            <a:ext cx="3041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174" tIns="65087" rIns="130174" bIns="65087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87E0D25-B68E-4082-8A0E-9F559513C0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1301750" rtl="0" eaLnBrk="0" fontAlgn="base" hangingPunct="0">
        <a:spcBef>
          <a:spcPct val="0"/>
        </a:spcBef>
        <a:spcAft>
          <a:spcPct val="0"/>
        </a:spcAft>
        <a:defRPr sz="6300">
          <a:solidFill>
            <a:srgbClr val="C5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301750" rtl="0" eaLnBrk="0" fontAlgn="base" hangingPunct="0">
        <a:spcBef>
          <a:spcPct val="0"/>
        </a:spcBef>
        <a:spcAft>
          <a:spcPct val="0"/>
        </a:spcAft>
        <a:defRPr sz="6300">
          <a:solidFill>
            <a:srgbClr val="C5FFFF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defTabSz="1301750" rtl="0" eaLnBrk="0" fontAlgn="base" hangingPunct="0">
        <a:spcBef>
          <a:spcPct val="0"/>
        </a:spcBef>
        <a:spcAft>
          <a:spcPct val="0"/>
        </a:spcAft>
        <a:defRPr sz="6300">
          <a:solidFill>
            <a:srgbClr val="C5FFFF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defTabSz="1301750" rtl="0" eaLnBrk="0" fontAlgn="base" hangingPunct="0">
        <a:spcBef>
          <a:spcPct val="0"/>
        </a:spcBef>
        <a:spcAft>
          <a:spcPct val="0"/>
        </a:spcAft>
        <a:defRPr sz="6300">
          <a:solidFill>
            <a:srgbClr val="C5FFFF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defTabSz="1301750" rtl="0" eaLnBrk="0" fontAlgn="base" hangingPunct="0">
        <a:spcBef>
          <a:spcPct val="0"/>
        </a:spcBef>
        <a:spcAft>
          <a:spcPct val="0"/>
        </a:spcAft>
        <a:defRPr sz="6300">
          <a:solidFill>
            <a:srgbClr val="C5FFFF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defTabSz="1301750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defTabSz="1301750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defTabSz="1301750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defTabSz="1301750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487363" indent="-487363" algn="l" defTabSz="130175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n"/>
        <a:defRPr sz="4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1057275" indent="-406400" algn="l" defTabSz="130175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Ø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marL="1627188" indent="-325438" algn="l" defTabSz="130175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marL="2278063" indent="-325438" algn="l" defTabSz="130175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anose="05000000000000000000" pitchFamily="2" charset="2"/>
        <a:buChar char="v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marL="2928938" indent="-325438" algn="l" defTabSz="1301750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100000"/>
        <a:buFont typeface="Courier New" panose="02070309020205020404" pitchFamily="49" charset="0"/>
        <a:buChar char="o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3386138" indent="-325438" algn="l" defTabSz="1301750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843338" indent="-325438" algn="l" defTabSz="1301750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300538" indent="-325438" algn="l" defTabSz="1301750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757738" indent="-325438" algn="l" defTabSz="1301750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hyperlink" Target="http://www.staq.qld.edu.au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aaq.org.a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irtrading.qld.gov.au/safe-viewing-of-astronomical-events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mailto:eclipse@aaq.org.au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://www.staq.qld.edu.au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aaq.org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FFB5-4727-BF06-8C4B-7C1A5D110DCA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77900" y="1914525"/>
            <a:ext cx="11074400" cy="2600325"/>
          </a:xfrm>
        </p:spPr>
        <p:txBody>
          <a:bodyPr/>
          <a:lstStyle/>
          <a:p>
            <a:pPr>
              <a:defRPr/>
            </a:pPr>
            <a:r>
              <a:rPr lang="en-US" sz="10000" dirty="0"/>
              <a:t>Total Solar Eclipse</a:t>
            </a:r>
            <a:br>
              <a:rPr lang="en-US" sz="10000" dirty="0"/>
            </a:br>
            <a:r>
              <a:rPr lang="en-US" sz="6000" dirty="0"/>
              <a:t>14 November 2012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E7B4D-9F3A-9D06-62D9-7D956998707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82625" y="4946650"/>
            <a:ext cx="11304588" cy="3743325"/>
          </a:xfrm>
        </p:spPr>
        <p:txBody>
          <a:bodyPr/>
          <a:lstStyle/>
          <a:p>
            <a:pPr>
              <a:defRPr/>
            </a:pPr>
            <a:r>
              <a:rPr lang="en-US" sz="9600" dirty="0"/>
              <a:t>What Happens During a Solar Eclipse</a:t>
            </a:r>
          </a:p>
        </p:txBody>
      </p:sp>
      <p:pic>
        <p:nvPicPr>
          <p:cNvPr id="3076" name="Picture 3" descr="TSE sequence.jpg">
            <a:extLst>
              <a:ext uri="{FF2B5EF4-FFF2-40B4-BE49-F238E27FC236}">
                <a16:creationId xmlns:a16="http://schemas.microsoft.com/office/drawing/2014/main" id="{859265BF-C521-7313-8B96-CF7CF7AC5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02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Fig 3-2 Crescents under trees PPs.jpg">
            <a:extLst>
              <a:ext uri="{FF2B5EF4-FFF2-40B4-BE49-F238E27FC236}">
                <a16:creationId xmlns:a16="http://schemas.microsoft.com/office/drawing/2014/main" id="{28D5AFAA-CA6D-57FB-23D5-2CF23FB5A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12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Fig 3-3 Eclipse shadows PP V01s.jpg">
            <a:extLst>
              <a:ext uri="{FF2B5EF4-FFF2-40B4-BE49-F238E27FC236}">
                <a16:creationId xmlns:a16="http://schemas.microsoft.com/office/drawing/2014/main" id="{B0724185-2A37-855C-AABB-575C622D7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83312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3-6 TSE 2005 Diamond Ring PP s.jpg">
            <a:extLst>
              <a:ext uri="{FF2B5EF4-FFF2-40B4-BE49-F238E27FC236}">
                <a16:creationId xmlns:a16="http://schemas.microsoft.com/office/drawing/2014/main" id="{097E5759-659B-D310-1C87-92E1A2E8F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334375"/>
            <a:ext cx="18875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TSE 2005 Diamond Ring PP s.jpg">
            <a:extLst>
              <a:ext uri="{FF2B5EF4-FFF2-40B4-BE49-F238E27FC236}">
                <a16:creationId xmlns:a16="http://schemas.microsoft.com/office/drawing/2014/main" id="{809C3576-1F8A-2FC9-9324-6B3F96B09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83312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TSE 2008 Great Wall PP s .jpg">
            <a:extLst>
              <a:ext uri="{FF2B5EF4-FFF2-40B4-BE49-F238E27FC236}">
                <a16:creationId xmlns:a16="http://schemas.microsoft.com/office/drawing/2014/main" id="{785250F3-03AC-7882-D65C-3EAF97877A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8321675"/>
            <a:ext cx="21415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Mir eclipse99 PP s.jpg">
            <a:extLst>
              <a:ext uri="{FF2B5EF4-FFF2-40B4-BE49-F238E27FC236}">
                <a16:creationId xmlns:a16="http://schemas.microsoft.com/office/drawing/2014/main" id="{7F045268-DA74-5981-0CEC-411726F77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5" y="8331200"/>
            <a:ext cx="2352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8">
            <a:extLst>
              <a:ext uri="{FF2B5EF4-FFF2-40B4-BE49-F238E27FC236}">
                <a16:creationId xmlns:a16="http://schemas.microsoft.com/office/drawing/2014/main" id="{1E7AB24A-35D0-818A-FBB3-86EACAECA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0"/>
            <a:ext cx="1224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Astronomical Association of Queensland </a:t>
            </a:r>
            <a:r>
              <a:rPr lang="en-US" altLang="en-US" sz="2000">
                <a:hlinkClick r:id="rId9"/>
              </a:rPr>
              <a:t>www.aaq.org.au</a:t>
            </a:r>
            <a:r>
              <a:rPr lang="en-US" altLang="en-US" sz="2000"/>
              <a:t>       Science Teachers Association of Queensland </a:t>
            </a:r>
            <a:r>
              <a:rPr lang="en-US" altLang="en-US" sz="2000">
                <a:hlinkClick r:id="rId10"/>
              </a:rPr>
              <a:t>www.staq.qld.edu.au</a:t>
            </a:r>
            <a:r>
              <a:rPr lang="en-US" altLang="en-US" sz="20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8BAD-ED72-FE2E-5F12-AA145B86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As the Total Eclipse Approaches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C4CF-FF4D-E5D9-9F75-263971D1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211388"/>
            <a:ext cx="11728450" cy="5851525"/>
          </a:xfrm>
        </p:spPr>
        <p:txBody>
          <a:bodyPr/>
          <a:lstStyle/>
          <a:p>
            <a:pPr marL="412751">
              <a:defRPr/>
            </a:pPr>
            <a:r>
              <a:rPr lang="en-US" sz="4000" dirty="0"/>
              <a:t>In the last few minutes before the eclipse becomes total, there are several changes in the environment.</a:t>
            </a:r>
          </a:p>
          <a:p>
            <a:pPr marL="982663" lvl="1">
              <a:defRPr/>
            </a:pPr>
            <a:r>
              <a:rPr lang="en-US" sz="3200" dirty="0"/>
              <a:t>The Sun becomes a very thin crescent and shadows become distinctly sharp in one direction and blurry at right angles.</a:t>
            </a:r>
          </a:p>
          <a:p>
            <a:pPr marL="982663" lvl="1">
              <a:defRPr/>
            </a:pPr>
            <a:r>
              <a:rPr lang="en-US" sz="3200" dirty="0"/>
              <a:t>The light level starts to drops quite quickly.</a:t>
            </a:r>
          </a:p>
          <a:p>
            <a:pPr marL="982663" lvl="1">
              <a:defRPr/>
            </a:pPr>
            <a:r>
              <a:rPr lang="en-US" sz="3200" dirty="0"/>
              <a:t>The temperature drops with a chill in the air.</a:t>
            </a:r>
          </a:p>
          <a:p>
            <a:pPr marL="982663" lvl="1">
              <a:defRPr/>
            </a:pPr>
            <a:r>
              <a:rPr lang="en-US" sz="3200" dirty="0"/>
              <a:t>The Moon’s shadow can be seen as an ominous darkening approaching from the west.</a:t>
            </a:r>
          </a:p>
          <a:p>
            <a:pPr marL="982663" lvl="1">
              <a:defRPr/>
            </a:pPr>
            <a:r>
              <a:rPr lang="en-US" sz="3200" dirty="0"/>
              <a:t>Animals think it is nightfall with birds often becoming excited and returning to roost.</a:t>
            </a:r>
          </a:p>
          <a:p>
            <a:pPr marL="982663" lvl="1">
              <a:defRPr/>
            </a:pPr>
            <a:r>
              <a:rPr lang="en-US" sz="3200" dirty="0"/>
              <a:t>Narrow bands of shadow (shadow bands) sometimes appear to move across the ground.</a:t>
            </a:r>
          </a:p>
          <a:p>
            <a:pPr marL="454025" lvl="1">
              <a:defRPr/>
            </a:pPr>
            <a:endParaRPr lang="en-US" sz="3000" dirty="0"/>
          </a:p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0998-7D5F-CA08-7705-B9E97EA0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At the Start of the Total Eclipse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1B47A-F754-99BD-0E5A-E85630B4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513" y="2282825"/>
            <a:ext cx="8675687" cy="72009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 the last few seconds before totality, the last brilliant point of the Sun shines through a valley on the edge of the Moon to make a “</a:t>
            </a:r>
            <a:r>
              <a:rPr lang="en-US" sz="4000" b="1" i="1" dirty="0"/>
              <a:t>Diamond Ring</a:t>
            </a:r>
            <a:r>
              <a:rPr lang="en-US" sz="4000" dirty="0"/>
              <a:t>”.</a:t>
            </a:r>
          </a:p>
          <a:p>
            <a:pPr>
              <a:defRPr/>
            </a:pPr>
            <a:r>
              <a:rPr lang="en-US" sz="4000" dirty="0"/>
              <a:t>At the start of totality the Sun’s pink upper surface, the </a:t>
            </a:r>
            <a:r>
              <a:rPr lang="en-US" sz="4000" b="1" i="1" dirty="0"/>
              <a:t>Chromosphere </a:t>
            </a:r>
            <a:r>
              <a:rPr lang="en-US" sz="4000" dirty="0"/>
              <a:t>(made of glowing hydrogen) forms an arc around the edge of the Moon often with </a:t>
            </a:r>
            <a:r>
              <a:rPr lang="en-US" sz="4000" b="1" i="1" dirty="0"/>
              <a:t>Prominences</a:t>
            </a:r>
            <a:r>
              <a:rPr lang="en-US" sz="4000" dirty="0"/>
              <a:t> (pink loops of hydrogen plasma) rising above the surface.</a:t>
            </a:r>
            <a:endParaRPr lang="en-AU" sz="4000" b="1" i="1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D7C9581A-CFC3-45CC-BE19-D26CD27E7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32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B71945E9-4CAC-C2BA-89F5-242D239C5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1B57-EEF8-8EEE-B8BA-23B7F91F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The Disappearance of the Sun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67C1-D166-B5BA-5BB8-CCDEA013B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138" y="2066925"/>
            <a:ext cx="7561262" cy="403225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During a total solar eclipse the Moon completely covers the Sun.</a:t>
            </a:r>
          </a:p>
          <a:p>
            <a:pPr>
              <a:defRPr/>
            </a:pPr>
            <a:r>
              <a:rPr lang="en-US" sz="4000" dirty="0"/>
              <a:t>The sky goes very dark very quickly – an amazing change - just like switching from day to night. </a:t>
            </a:r>
          </a:p>
          <a:p>
            <a:pPr>
              <a:defRPr/>
            </a:pPr>
            <a:endParaRPr lang="en-US" sz="4000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E2D214A-57EF-B65F-B76B-9BB46AA27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2825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E66F8C-D553-0D74-19CC-EBE7C0BC2DE7}"/>
              </a:ext>
            </a:extLst>
          </p:cNvPr>
          <p:cNvSpPr txBox="1">
            <a:spLocks/>
          </p:cNvSpPr>
          <p:nvPr/>
        </p:nvSpPr>
        <p:spPr bwMode="auto">
          <a:xfrm>
            <a:off x="538163" y="6891338"/>
            <a:ext cx="11882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174" tIns="65087" rIns="130174" bIns="65087"/>
          <a:lstStyle>
            <a:lvl1pPr marL="487363" indent="-487363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n"/>
              <a:defRPr sz="4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057275" indent="-406400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Ø"/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2pPr>
            <a:lvl3pPr marL="1627188" indent="-325438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3pPr>
            <a:lvl4pPr marL="2278063" indent="-325438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4pPr>
            <a:lvl5pPr marL="2928938" indent="-325438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Courier New" pitchFamily="49" charset="0"/>
              <a:buChar char="o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5pPr>
            <a:lvl6pPr marL="33861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8433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43005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7577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en-US" sz="4000" dirty="0"/>
              <a:t>The Moon appears as a black disk surrounded by the Sun’s outer atmosphere, the corona.</a:t>
            </a:r>
          </a:p>
          <a:p>
            <a:pPr>
              <a:defRPr/>
            </a:pPr>
            <a:endParaRPr lang="en-A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7EF7-8FD2-5628-92F2-C943547D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Dramatic Changes in the Sky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83EA2-58ED-8200-8D3F-A50D9234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0" y="2066925"/>
            <a:ext cx="7159625" cy="4176713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At totality the Moon’s shadow arrives and the sky becomes very dark very quickly.</a:t>
            </a:r>
            <a:endParaRPr lang="en-US" sz="3600" dirty="0"/>
          </a:p>
          <a:p>
            <a:pPr lvl="1">
              <a:defRPr/>
            </a:pPr>
            <a:r>
              <a:rPr lang="en-US" sz="3600" dirty="0"/>
              <a:t>Similar brightness as nighttime with a full moon.</a:t>
            </a:r>
          </a:p>
          <a:p>
            <a:pPr lvl="1">
              <a:defRPr/>
            </a:pPr>
            <a:r>
              <a:rPr lang="en-US" sz="3600" dirty="0"/>
              <a:t>The Moon’s shadow can be seen in the sky.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CAF8252A-1A88-1C71-F303-5AC2295B1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288"/>
            <a:ext cx="5080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44D4F3-E7C6-6EEA-2D31-6526CF92F054}"/>
              </a:ext>
            </a:extLst>
          </p:cNvPr>
          <p:cNvSpPr txBox="1">
            <a:spLocks/>
          </p:cNvSpPr>
          <p:nvPr/>
        </p:nvSpPr>
        <p:spPr bwMode="auto">
          <a:xfrm>
            <a:off x="288925" y="6819900"/>
            <a:ext cx="121697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174" tIns="65087" rIns="130174" bIns="65087"/>
          <a:lstStyle>
            <a:lvl1pPr marL="487363" indent="-487363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n"/>
              <a:defRPr sz="4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057275" indent="-406400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Ø"/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2pPr>
            <a:lvl3pPr marL="1627188" indent="-325438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3pPr>
            <a:lvl4pPr marL="2278063" indent="-325438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4pPr>
            <a:lvl5pPr marL="2928938" indent="-325438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Courier New" pitchFamily="49" charset="0"/>
              <a:buChar char="o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5pPr>
            <a:lvl6pPr marL="33861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8433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43005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7577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en-US" sz="4000" dirty="0"/>
              <a:t>It is usually dark enough to see bright stars and planets. </a:t>
            </a:r>
            <a:endParaRPr lang="en-AU" sz="4000" dirty="0"/>
          </a:p>
          <a:p>
            <a:pPr>
              <a:defRPr/>
            </a:pPr>
            <a:r>
              <a:rPr lang="en-US" sz="4000" dirty="0"/>
              <a:t>There are sunset colours all around the horizon caused by the scattering of different wavelengths of light.</a:t>
            </a:r>
          </a:p>
          <a:p>
            <a:pPr>
              <a:defRPr/>
            </a:pPr>
            <a:endParaRPr lang="en-A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1ABC-135D-AD1D-D1DD-77567199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"/>
            <a:ext cx="1303020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Total Solar Eclipse – Diamond Ring</a:t>
            </a:r>
            <a:endParaRPr lang="en-AU" dirty="0"/>
          </a:p>
        </p:txBody>
      </p:sp>
      <p:pic>
        <p:nvPicPr>
          <p:cNvPr id="16387" name="Picture 6">
            <a:extLst>
              <a:ext uri="{FF2B5EF4-FFF2-40B4-BE49-F238E27FC236}">
                <a16:creationId xmlns:a16="http://schemas.microsoft.com/office/drawing/2014/main" id="{1A6974AD-75C1-C4B1-5C3F-9BC8DABF3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13030200" cy="7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DC4F-2544-4406-F5E4-D3DB3289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825" y="1995488"/>
            <a:ext cx="5759450" cy="7559675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Total Solar Eclipse April 2005, South Pacific Ocean</a:t>
            </a:r>
          </a:p>
          <a:p>
            <a:pPr>
              <a:defRPr/>
            </a:pPr>
            <a:r>
              <a:rPr lang="en-US" sz="3000" dirty="0"/>
              <a:t>The Sun is shining through a valley on the Moon’s edge to form a Diamond Ring.</a:t>
            </a:r>
          </a:p>
          <a:p>
            <a:pPr>
              <a:defRPr/>
            </a:pPr>
            <a:r>
              <a:rPr lang="en-US" sz="3000" dirty="0"/>
              <a:t>This total eclipse was about 30 seconds long because the Moon was only just big enough to cover the Sun.</a:t>
            </a:r>
          </a:p>
          <a:p>
            <a:pPr>
              <a:defRPr/>
            </a:pPr>
            <a:r>
              <a:rPr lang="en-US" sz="3000" dirty="0"/>
              <a:t>The Sun’s pink chromosphere can be seen in an arc around the Moon.</a:t>
            </a:r>
          </a:p>
          <a:p>
            <a:pPr>
              <a:defRPr/>
            </a:pPr>
            <a:r>
              <a:rPr lang="en-US" sz="3000" dirty="0"/>
              <a:t>There are several prominences rising above the surface. </a:t>
            </a:r>
            <a:endParaRPr lang="en-A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0000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2F6C0-336A-B7F6-BB89-069BEF61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"/>
            <a:ext cx="13030200" cy="1951038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Total Solar Eclipse – Second Contact</a:t>
            </a:r>
            <a:endParaRPr lang="en-AU" sz="6000" dirty="0"/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3F301930-EAF1-EA7D-FEA2-ED0A152DB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13030200" cy="7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1E83-FF99-B5A3-01C0-ECB23863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488" y="8188325"/>
            <a:ext cx="9432925" cy="2159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Total Solar Eclipse March 2006, Egypt</a:t>
            </a:r>
          </a:p>
          <a:p>
            <a:pPr>
              <a:defRPr/>
            </a:pPr>
            <a:r>
              <a:rPr lang="en-US" sz="2800" dirty="0"/>
              <a:t>This is Second Contact showing the Chromosphere in an arc around the Moon and Prominences.</a:t>
            </a:r>
            <a:endParaRPr lang="en-AU" sz="28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88E3-3406-AEAB-1697-79E6BB26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"/>
            <a:ext cx="13030200" cy="1951038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>Total Solar Eclipse – Second Contact</a:t>
            </a:r>
            <a:endParaRPr lang="en-AU" sz="6000" dirty="0"/>
          </a:p>
        </p:txBody>
      </p:sp>
      <p:pic>
        <p:nvPicPr>
          <p:cNvPr id="18435" name="Picture 6">
            <a:extLst>
              <a:ext uri="{FF2B5EF4-FFF2-40B4-BE49-F238E27FC236}">
                <a16:creationId xmlns:a16="http://schemas.microsoft.com/office/drawing/2014/main" id="{D4441E98-4152-0F22-41C4-B362A541A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13030200" cy="7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6F47D-0D4F-C5E8-7C81-66645F0BC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488" y="8188325"/>
            <a:ext cx="9432925" cy="2159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Total Solar Eclipse March 2006, Egypt – combined images</a:t>
            </a:r>
          </a:p>
          <a:p>
            <a:pPr>
              <a:defRPr/>
            </a:pPr>
            <a:r>
              <a:rPr lang="en-US" sz="2800" dirty="0"/>
              <a:t>The Moon is advancing over the Sun, covering the last part of the Sun’s surface, the chromosphere and prominences.</a:t>
            </a:r>
            <a:endParaRPr lang="en-A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1FA9D-0AEC-DC44-CD7F-EE8EEAD0378A}"/>
              </a:ext>
            </a:extLst>
          </p:cNvPr>
          <p:cNvSpPr txBox="1"/>
          <p:nvPr/>
        </p:nvSpPr>
        <p:spPr>
          <a:xfrm>
            <a:off x="7810500" y="2354263"/>
            <a:ext cx="3457575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Contact less 4 secs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Contact</a:t>
            </a:r>
          </a:p>
          <a:p>
            <a:pPr>
              <a:lnSpc>
                <a:spcPts val="32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Contact plus 2 secs</a:t>
            </a:r>
          </a:p>
          <a:p>
            <a:pPr>
              <a:lnSpc>
                <a:spcPts val="32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Contact plus 23 secs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7483-1D13-7C63-3AD3-5527CF92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The Corona</a:t>
            </a:r>
          </a:p>
        </p:txBody>
      </p:sp>
      <p:pic>
        <p:nvPicPr>
          <p:cNvPr id="19459" name="Picture 3" descr="TSE 2010 Corona 1024-618 .jpg">
            <a:extLst>
              <a:ext uri="{FF2B5EF4-FFF2-40B4-BE49-F238E27FC236}">
                <a16:creationId xmlns:a16="http://schemas.microsoft.com/office/drawing/2014/main" id="{5BF2848E-D697-EB61-6E29-A45636EB6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825"/>
            <a:ext cx="130048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41E5-D96F-E59E-E7C3-0C24BB08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038" y="1779588"/>
            <a:ext cx="7523162" cy="81153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Total solar eclipse of July 2010, French Polynesia</a:t>
            </a:r>
          </a:p>
          <a:p>
            <a:pPr>
              <a:defRPr/>
            </a:pPr>
            <a:r>
              <a:rPr lang="en-US" sz="3000" dirty="0"/>
              <a:t>The corona is a tenuous layer of extremely hot gas that surrounds the Sun.</a:t>
            </a:r>
          </a:p>
          <a:p>
            <a:pPr>
              <a:defRPr/>
            </a:pPr>
            <a:r>
              <a:rPr lang="en-US" sz="3000" dirty="0"/>
              <a:t>It is one of the dramatic sights of a total solar eclipse.</a:t>
            </a:r>
          </a:p>
          <a:p>
            <a:pPr>
              <a:defRPr/>
            </a:pPr>
            <a:r>
              <a:rPr lang="en-US" sz="3000" dirty="0"/>
              <a:t> The corona is continuously varying and is different at each eclipse.</a:t>
            </a:r>
          </a:p>
          <a:p>
            <a:pPr>
              <a:defRPr/>
            </a:pPr>
            <a:r>
              <a:rPr lang="en-US" sz="3000" dirty="0"/>
              <a:t>The corona streams out from the Sun in a pattern formed by the Sun’s magnetic field.</a:t>
            </a:r>
          </a:p>
          <a:p>
            <a:pPr>
              <a:defRPr/>
            </a:pPr>
            <a:r>
              <a:rPr lang="en-US" sz="3000" dirty="0"/>
              <a:t>Thin rays of the corona called polar tufts usually appear at the Sun’s north and south poles.</a:t>
            </a:r>
          </a:p>
          <a:p>
            <a:pPr>
              <a:defRPr/>
            </a:pPr>
            <a:r>
              <a:rPr lang="en-US" sz="3000" dirty="0"/>
              <a:t>Streamers usually surround the Sun at sunspot maximum.</a:t>
            </a:r>
          </a:p>
          <a:p>
            <a:pPr>
              <a:defRPr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38A6-81CA-BC2B-0E6F-FE6462DF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Total Solar Eclipse - The Sky</a:t>
            </a:r>
            <a:endParaRPr lang="en-AU" dirty="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91E2EB05-408E-4121-9DE7-A8CE820F9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8175"/>
            <a:ext cx="13030200" cy="786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4821-17BC-F661-60D4-C3AD455AE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14625"/>
            <a:ext cx="7810500" cy="4681538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Total Solar Eclipse August 2008, China</a:t>
            </a:r>
          </a:p>
          <a:p>
            <a:pPr>
              <a:defRPr/>
            </a:pPr>
            <a:r>
              <a:rPr lang="en-US" sz="3000" dirty="0"/>
              <a:t>The Moon is a black disk surrounded by the Sun’s corona.</a:t>
            </a:r>
          </a:p>
          <a:p>
            <a:pPr>
              <a:defRPr/>
            </a:pPr>
            <a:r>
              <a:rPr lang="en-US" sz="3000" dirty="0"/>
              <a:t>The Moon’s shadow makes the sky very dark.</a:t>
            </a:r>
          </a:p>
          <a:p>
            <a:pPr>
              <a:defRPr/>
            </a:pPr>
            <a:r>
              <a:rPr lang="en-US" sz="3000" dirty="0"/>
              <a:t>There are sunset colours around the horizon.</a:t>
            </a:r>
          </a:p>
          <a:p>
            <a:pPr>
              <a:defRPr/>
            </a:pPr>
            <a:r>
              <a:rPr lang="en-US" sz="3000" dirty="0"/>
              <a:t>There are stars and planets in the sky.</a:t>
            </a:r>
          </a:p>
          <a:p>
            <a:pPr>
              <a:defRPr/>
            </a:pPr>
            <a:r>
              <a:rPr lang="en-US" sz="3000" dirty="0"/>
              <a:t>The Sun, Moon and planets are in a line because they are all roughly in the same plane.</a:t>
            </a:r>
            <a:endParaRPr lang="en-AU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98556-13F5-D5A3-7966-89BBFBAF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851025"/>
            <a:ext cx="7777163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2400"/>
              <a:t>Mars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                         Saturn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                                          </a:t>
            </a:r>
          </a:p>
          <a:p>
            <a:pPr eaLnBrk="1" hangingPunct="1"/>
            <a:r>
              <a:rPr lang="en-US" altLang="en-US" sz="2400"/>
              <a:t>                                                        Venus</a:t>
            </a:r>
          </a:p>
          <a:p>
            <a:pPr eaLnBrk="1" hangingPunct="1">
              <a:lnSpc>
                <a:spcPts val="3600"/>
              </a:lnSpc>
            </a:pPr>
            <a:endParaRPr lang="en-US" altLang="en-US" sz="2400"/>
          </a:p>
          <a:p>
            <a:pPr eaLnBrk="1" hangingPunct="1">
              <a:lnSpc>
                <a:spcPts val="3600"/>
              </a:lnSpc>
            </a:pPr>
            <a:r>
              <a:rPr lang="en-US" altLang="en-US" sz="2400"/>
              <a:t>                                                                                      Mercury         </a:t>
            </a:r>
            <a:endParaRPr lang="en-AU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TSE sequence P1">
            <a:extLst>
              <a:ext uri="{FF2B5EF4-FFF2-40B4-BE49-F238E27FC236}">
                <a16:creationId xmlns:a16="http://schemas.microsoft.com/office/drawing/2014/main" id="{20BDB5BA-ED7C-9221-22B4-5A44946C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3030200" cy="977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60" name="Rectangle 12">
            <a:extLst>
              <a:ext uri="{FF2B5EF4-FFF2-40B4-BE49-F238E27FC236}">
                <a16:creationId xmlns:a16="http://schemas.microsoft.com/office/drawing/2014/main" id="{F2160FD5-D171-5DC5-A466-2B9826498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875" y="195263"/>
            <a:ext cx="11728450" cy="1309687"/>
          </a:xfrm>
        </p:spPr>
        <p:txBody>
          <a:bodyPr/>
          <a:lstStyle/>
          <a:p>
            <a:pPr eaLnBrk="1" hangingPunct="1">
              <a:defRPr/>
            </a:pPr>
            <a:r>
              <a:rPr lang="en-US" sz="5700" dirty="0"/>
              <a:t>Sequence of a Total Solar Eclipse</a:t>
            </a:r>
          </a:p>
        </p:txBody>
      </p:sp>
      <p:pic>
        <p:nvPicPr>
          <p:cNvPr id="155663" name="Picture 15" descr="TSE sequence P2">
            <a:extLst>
              <a:ext uri="{FF2B5EF4-FFF2-40B4-BE49-F238E27FC236}">
                <a16:creationId xmlns:a16="http://schemas.microsoft.com/office/drawing/2014/main" id="{99918FFA-8620-C88A-A36D-2A7D58F4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562100"/>
            <a:ext cx="1473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4" name="Picture 16" descr="TSE sequence P3">
            <a:extLst>
              <a:ext uri="{FF2B5EF4-FFF2-40B4-BE49-F238E27FC236}">
                <a16:creationId xmlns:a16="http://schemas.microsoft.com/office/drawing/2014/main" id="{053F177E-7DDD-1957-3325-B14223DE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562100"/>
            <a:ext cx="1625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5" name="Picture 17" descr="TSE sequence P4">
            <a:extLst>
              <a:ext uri="{FF2B5EF4-FFF2-40B4-BE49-F238E27FC236}">
                <a16:creationId xmlns:a16="http://schemas.microsoft.com/office/drawing/2014/main" id="{495B0A46-8A9C-4B94-EE4E-F078A0FF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1500188"/>
            <a:ext cx="1701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6" name="Picture 18" descr="TSE sequence P5">
            <a:extLst>
              <a:ext uri="{FF2B5EF4-FFF2-40B4-BE49-F238E27FC236}">
                <a16:creationId xmlns:a16="http://schemas.microsoft.com/office/drawing/2014/main" id="{C7E25B9D-669A-EF1C-91FC-0773F12F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50" y="1419225"/>
            <a:ext cx="16256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7" name="Picture 19" descr="TSE sequence Total">
            <a:extLst>
              <a:ext uri="{FF2B5EF4-FFF2-40B4-BE49-F238E27FC236}">
                <a16:creationId xmlns:a16="http://schemas.microsoft.com/office/drawing/2014/main" id="{23DEBD08-CD66-F21D-D366-BEB24AB9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35350"/>
            <a:ext cx="4619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8" name="Picture 20" descr="TSE sequence P6">
            <a:extLst>
              <a:ext uri="{FF2B5EF4-FFF2-40B4-BE49-F238E27FC236}">
                <a16:creationId xmlns:a16="http://schemas.microsoft.com/office/drawing/2014/main" id="{52BAEDA0-E0AF-89DA-E5B5-CFAFAE78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180263"/>
            <a:ext cx="1803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9" name="Picture 21" descr="TSE sequence P7">
            <a:extLst>
              <a:ext uri="{FF2B5EF4-FFF2-40B4-BE49-F238E27FC236}">
                <a16:creationId xmlns:a16="http://schemas.microsoft.com/office/drawing/2014/main" id="{EF638FD9-0683-5E08-90D2-76A3E156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7323138"/>
            <a:ext cx="17526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0" name="Picture 22" descr="TSE sequence P8">
            <a:extLst>
              <a:ext uri="{FF2B5EF4-FFF2-40B4-BE49-F238E27FC236}">
                <a16:creationId xmlns:a16="http://schemas.microsoft.com/office/drawing/2014/main" id="{0ED9E4C9-3A9B-FD84-23B4-63DC6AFA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7323138"/>
            <a:ext cx="18415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1" name="Picture 23" descr="TSE sequence P9">
            <a:extLst>
              <a:ext uri="{FF2B5EF4-FFF2-40B4-BE49-F238E27FC236}">
                <a16:creationId xmlns:a16="http://schemas.microsoft.com/office/drawing/2014/main" id="{EA3D9F60-21E6-7CC0-57B6-6725D90C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7323138"/>
            <a:ext cx="2006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2" name="Picture 24" descr="TSE sequence P10">
            <a:extLst>
              <a:ext uri="{FF2B5EF4-FFF2-40B4-BE49-F238E27FC236}">
                <a16:creationId xmlns:a16="http://schemas.microsoft.com/office/drawing/2014/main" id="{48FA7E5E-97F6-A866-DCE4-D2CE4B24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7323138"/>
            <a:ext cx="1790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73" name="Text Box 25">
            <a:extLst>
              <a:ext uri="{FF2B5EF4-FFF2-40B4-BE49-F238E27FC236}">
                <a16:creationId xmlns:a16="http://schemas.microsoft.com/office/drawing/2014/main" id="{A757BDC3-B6E0-3F62-CBD8-8559157B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3081338"/>
            <a:ext cx="11737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The Moon takes about an hour to cover the Sun in the initial partial phase.</a:t>
            </a:r>
          </a:p>
        </p:txBody>
      </p:sp>
      <p:sp>
        <p:nvSpPr>
          <p:cNvPr id="155674" name="Text Box 26">
            <a:extLst>
              <a:ext uri="{FF2B5EF4-FFF2-40B4-BE49-F238E27FC236}">
                <a16:creationId xmlns:a16="http://schemas.microsoft.com/office/drawing/2014/main" id="{E60F947E-913A-E445-4211-CE66DA1C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4370388"/>
            <a:ext cx="31686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The Moon completely covers the Sun when the eclipse is total.</a:t>
            </a:r>
          </a:p>
        </p:txBody>
      </p:sp>
      <p:sp>
        <p:nvSpPr>
          <p:cNvPr id="155675" name="Text Box 27">
            <a:extLst>
              <a:ext uri="{FF2B5EF4-FFF2-40B4-BE49-F238E27FC236}">
                <a16:creationId xmlns:a16="http://schemas.microsoft.com/office/drawing/2014/main" id="{8934C621-5F1C-0AE4-42F3-CF2F87F4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50" y="4443413"/>
            <a:ext cx="33115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The Sun’s corona can be seen surrounding the Moon.</a:t>
            </a:r>
          </a:p>
        </p:txBody>
      </p:sp>
      <p:sp>
        <p:nvSpPr>
          <p:cNvPr id="155676" name="Text Box 28">
            <a:extLst>
              <a:ext uri="{FF2B5EF4-FFF2-40B4-BE49-F238E27FC236}">
                <a16:creationId xmlns:a16="http://schemas.microsoft.com/office/drawing/2014/main" id="{5D55CF9B-2966-6412-D7A2-62D9812D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8975725"/>
            <a:ext cx="1173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1301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1301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The Moon takes about an hour to uncover the Sun in the end partial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3" grpId="0"/>
      <p:bldP spid="155674" grpId="0"/>
      <p:bldP spid="155675" grpId="0"/>
      <p:bldP spid="1556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808D-3339-C51C-F436-CEE2F734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8000" b="1" i="1" dirty="0">
                <a:solidFill>
                  <a:srgbClr val="FF0000"/>
                </a:solidFill>
              </a:rPr>
              <a:t>WARNING: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897B-8982-6F4B-36F8-A6068C915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look directly at the bright surface of the Sun without proper eye protection as permanent eye damage may result. 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applies at any time and especially during the partial phases of a solar eclipse. 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 to the advice issued by the Queensland Government about how to view the eclipse safely.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839D329-4A4F-6484-78BC-A3AB15B24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9051925"/>
            <a:ext cx="11664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  <a:hlinkClick r:id="rId2"/>
              </a:rPr>
              <a:t>http://www.fairtrading.qld.gov.au/safe-viewing-of-astronomical-events.htm</a:t>
            </a:r>
            <a:endParaRPr lang="en-US" alt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>
            <a:extLst>
              <a:ext uri="{FF2B5EF4-FFF2-40B4-BE49-F238E27FC236}">
                <a16:creationId xmlns:a16="http://schemas.microsoft.com/office/drawing/2014/main" id="{CABACE48-21F1-F716-B654-D5A5446BA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1" name="Picture 7" descr="Why is the sky blue V2">
            <a:extLst>
              <a:ext uri="{FF2B5EF4-FFF2-40B4-BE49-F238E27FC236}">
                <a16:creationId xmlns:a16="http://schemas.microsoft.com/office/drawing/2014/main" id="{EE3A7B0D-DAD4-B094-7AB5-80D98B85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65363"/>
            <a:ext cx="13004800" cy="750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22A9A02-4FC7-6D1B-33E8-67A76BDE2235}"/>
              </a:ext>
            </a:extLst>
          </p:cNvPr>
          <p:cNvSpPr txBox="1">
            <a:spLocks/>
          </p:cNvSpPr>
          <p:nvPr/>
        </p:nvSpPr>
        <p:spPr bwMode="auto">
          <a:xfrm>
            <a:off x="3562350" y="2265363"/>
            <a:ext cx="94678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174" tIns="65087" rIns="130174" bIns="65087" anchor="ctr"/>
          <a:lstStyle>
            <a:lvl1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</a:rPr>
              <a:t>Normal Day </a:t>
            </a:r>
            <a:r>
              <a:rPr lang="en-US" sz="4400" dirty="0">
                <a:solidFill>
                  <a:schemeClr val="bg1">
                    <a:lumMod val="75000"/>
                  </a:schemeClr>
                </a:solidFill>
              </a:rPr>
              <a:t>- Blue Skies, </a:t>
            </a:r>
            <a:br>
              <a:rPr lang="en-US" sz="4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bg1">
                    <a:lumMod val="75000"/>
                  </a:schemeClr>
                </a:solidFill>
              </a:rPr>
              <a:t>Red Sunsets, White Horizon</a:t>
            </a:r>
            <a:endParaRPr lang="en-AU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B59D386-1828-D000-CFCC-54DB32B08BA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8397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174" tIns="65087" rIns="130174" bIns="65087" anchor="ctr"/>
          <a:lstStyle>
            <a:lvl1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sz="5400" dirty="0"/>
              <a:t>Why are there Sunset Colours Around the Horizon During a Total Solar Eclipse?</a:t>
            </a:r>
            <a:endParaRPr lang="en-AU" sz="5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Why is the sky blue - eclipse">
            <a:extLst>
              <a:ext uri="{FF2B5EF4-FFF2-40B4-BE49-F238E27FC236}">
                <a16:creationId xmlns:a16="http://schemas.microsoft.com/office/drawing/2014/main" id="{274414E6-02C9-47A1-6BCD-E86B8639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65363"/>
            <a:ext cx="13004800" cy="750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8B9BF82-57F4-5947-A1C3-3C9107F88C3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8397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174" tIns="65087" rIns="130174" bIns="65087" anchor="ctr"/>
          <a:lstStyle>
            <a:lvl1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defTabSz="1301750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rgbClr val="C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defTabSz="1301750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defRPr/>
            </a:pPr>
            <a:r>
              <a:rPr lang="en-US" sz="5400" dirty="0"/>
              <a:t>Why are there Sunset Colours Around the Horizon During a Total Solar Eclipse?</a:t>
            </a:r>
            <a:endParaRPr lang="en-AU" sz="5400" dirty="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C67AB4EC-D2CD-53DC-80D7-92C1ADDD0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0550" y="2286000"/>
            <a:ext cx="9879013" cy="1951038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</a:rPr>
              <a:t>Total Solar Eclipse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bg1">
                    <a:lumMod val="75000"/>
                  </a:schemeClr>
                </a:solidFill>
              </a:rPr>
              <a:t>- Dark Sky, Red Horizon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4B53-5D19-D16A-0603-DB4850D1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"/>
            <a:ext cx="1303020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Total Solar Eclipse – Moon Shadow</a:t>
            </a:r>
            <a:endParaRPr lang="en-AU" dirty="0"/>
          </a:p>
        </p:txBody>
      </p:sp>
      <p:pic>
        <p:nvPicPr>
          <p:cNvPr id="24579" name="Picture 6">
            <a:extLst>
              <a:ext uri="{FF2B5EF4-FFF2-40B4-BE49-F238E27FC236}">
                <a16:creationId xmlns:a16="http://schemas.microsoft.com/office/drawing/2014/main" id="{EC7363B3-1B94-12F1-913B-3CACC3BBA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13030200" cy="7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C460-0E14-0645-A3A8-DBC554AC1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8331200"/>
            <a:ext cx="12025312" cy="2881313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Moon’s shadow on the Earth Total Solar Eclipse 1999</a:t>
            </a:r>
          </a:p>
          <a:p>
            <a:pPr>
              <a:defRPr/>
            </a:pPr>
            <a:r>
              <a:rPr lang="en-US" sz="4000" dirty="0"/>
              <a:t>The image is taken from the Russian Mir spacecraft.</a:t>
            </a:r>
            <a:endParaRPr lang="en-AU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3E8A-91B2-3072-8BBE-F08E958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"/>
            <a:ext cx="1303020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Total Solar Eclipse – 2002</a:t>
            </a:r>
            <a:endParaRPr lang="en-AU" dirty="0"/>
          </a:p>
        </p:txBody>
      </p:sp>
      <p:pic>
        <p:nvPicPr>
          <p:cNvPr id="25603" name="Picture 6">
            <a:extLst>
              <a:ext uri="{FF2B5EF4-FFF2-40B4-BE49-F238E27FC236}">
                <a16:creationId xmlns:a16="http://schemas.microsoft.com/office/drawing/2014/main" id="{72E38415-29C4-50E9-E60D-E12CCE05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13030200" cy="7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3ADF-5C21-623D-7CDF-3F0C902D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225" y="4011613"/>
            <a:ext cx="4392613" cy="4319587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Total Solar Eclipse   December 2002,              South Australia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3366"/>
                  </a:outerShdw>
                </a:effectLst>
              </a:rPr>
              <a:t>This shows the sequence of the eclipse from the initial partial phases through the total eclipse and on to sunset (with the Sun still in partial eclipse).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783D-164E-F539-4DFB-B1D50091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"/>
            <a:ext cx="1303020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Total Solar Eclipse – 2010</a:t>
            </a:r>
            <a:endParaRPr lang="en-AU" dirty="0"/>
          </a:p>
        </p:txBody>
      </p:sp>
      <p:pic>
        <p:nvPicPr>
          <p:cNvPr id="26627" name="Picture 6">
            <a:extLst>
              <a:ext uri="{FF2B5EF4-FFF2-40B4-BE49-F238E27FC236}">
                <a16:creationId xmlns:a16="http://schemas.microsoft.com/office/drawing/2014/main" id="{DF1A33BF-4191-E171-8E28-557AA3B43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13030200" cy="78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B0B51-C66E-E6D0-E7D6-37F909620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" y="4011613"/>
            <a:ext cx="4391025" cy="575945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Total Solar Eclipse   July 2010,              French Polynesia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3366"/>
                  </a:outerShdw>
                </a:effectLst>
              </a:rPr>
              <a:t>The eclipsed Sun is seen from the beach over the ocean.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3366"/>
                  </a:outerShdw>
                </a:effectLst>
              </a:rPr>
              <a:t>The Sun’s corona surrounds the Moon, The sky is dark, made more dramatic by the clouds in the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0659-44FD-C443-F602-B90D27C9D8C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77900" y="1914525"/>
            <a:ext cx="11074400" cy="2600325"/>
          </a:xfrm>
        </p:spPr>
        <p:txBody>
          <a:bodyPr/>
          <a:lstStyle/>
          <a:p>
            <a:pPr>
              <a:defRPr/>
            </a:pPr>
            <a:r>
              <a:rPr lang="en-US" sz="10000" dirty="0"/>
              <a:t>Total Solar Eclipse</a:t>
            </a:r>
            <a:br>
              <a:rPr lang="en-US" sz="10000" dirty="0"/>
            </a:br>
            <a:r>
              <a:rPr lang="en-US" sz="6000" dirty="0"/>
              <a:t>14 November 2012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A0BF6-2CE6-F3F2-9389-2D8D1BCCBDE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82625" y="4298950"/>
            <a:ext cx="11304588" cy="3743325"/>
          </a:xfrm>
        </p:spPr>
        <p:txBody>
          <a:bodyPr/>
          <a:lstStyle/>
          <a:p>
            <a:pPr>
              <a:defRPr/>
            </a:pPr>
            <a:r>
              <a:rPr lang="en-US" sz="9600" dirty="0"/>
              <a:t>What Happens During a Solar Eclipse</a:t>
            </a:r>
          </a:p>
        </p:txBody>
      </p:sp>
      <p:pic>
        <p:nvPicPr>
          <p:cNvPr id="27652" name="Picture 3" descr="TSE sequence.jpg">
            <a:extLst>
              <a:ext uri="{FF2B5EF4-FFF2-40B4-BE49-F238E27FC236}">
                <a16:creationId xmlns:a16="http://schemas.microsoft.com/office/drawing/2014/main" id="{19154B8C-D5A6-86EF-15D8-05DC61C5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02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Fig 3-2 Crescents under trees PPs.jpg">
            <a:extLst>
              <a:ext uri="{FF2B5EF4-FFF2-40B4-BE49-F238E27FC236}">
                <a16:creationId xmlns:a16="http://schemas.microsoft.com/office/drawing/2014/main" id="{E399A345-6A6F-1B42-8566-7958148FB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64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Fig 3-3 Eclipse shadows PP V01s.jpg">
            <a:extLst>
              <a:ext uri="{FF2B5EF4-FFF2-40B4-BE49-F238E27FC236}">
                <a16:creationId xmlns:a16="http://schemas.microsoft.com/office/drawing/2014/main" id="{0725B6CB-8E17-9B91-727B-7B52BA545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82264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3-6 TSE 2005 Diamond Ring PP s.jpg">
            <a:extLst>
              <a:ext uri="{FF2B5EF4-FFF2-40B4-BE49-F238E27FC236}">
                <a16:creationId xmlns:a16="http://schemas.microsoft.com/office/drawing/2014/main" id="{ECA9EC32-619A-93B7-9FC7-DCF42B1AB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226425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TSE 2005 Diamond Ring PP s.jpg">
            <a:extLst>
              <a:ext uri="{FF2B5EF4-FFF2-40B4-BE49-F238E27FC236}">
                <a16:creationId xmlns:a16="http://schemas.microsoft.com/office/drawing/2014/main" id="{9FD85C60-26A5-6131-8A1D-805638FD5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82264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2" descr="TSE 2008 Great Wall PP s .jpg">
            <a:extLst>
              <a:ext uri="{FF2B5EF4-FFF2-40B4-BE49-F238E27FC236}">
                <a16:creationId xmlns:a16="http://schemas.microsoft.com/office/drawing/2014/main" id="{3FB63385-F8A3-28A7-562A-0942D875A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8226425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3" descr="Mir eclipse99 PP s.jpg">
            <a:extLst>
              <a:ext uri="{FF2B5EF4-FFF2-40B4-BE49-F238E27FC236}">
                <a16:creationId xmlns:a16="http://schemas.microsoft.com/office/drawing/2014/main" id="{C760BE2C-8513-9296-DA60-1FAD5BAC16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00" y="8226425"/>
            <a:ext cx="252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Box 8">
            <a:extLst>
              <a:ext uri="{FF2B5EF4-FFF2-40B4-BE49-F238E27FC236}">
                <a16:creationId xmlns:a16="http://schemas.microsoft.com/office/drawing/2014/main" id="{8D64FC82-A714-A96E-4BEE-57676796A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0"/>
            <a:ext cx="1224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Astronomical Association of Queensland </a:t>
            </a:r>
            <a:r>
              <a:rPr lang="en-US" altLang="en-US" sz="2000">
                <a:hlinkClick r:id="rId9"/>
              </a:rPr>
              <a:t>www.aaq.org.au</a:t>
            </a:r>
            <a:r>
              <a:rPr lang="en-US" altLang="en-US" sz="2000"/>
              <a:t>       Science Teachers Association of Queensland </a:t>
            </a:r>
            <a:r>
              <a:rPr lang="en-US" altLang="en-US" sz="2000">
                <a:hlinkClick r:id="rId10"/>
              </a:rPr>
              <a:t>www.staq.qld.edu.au</a:t>
            </a:r>
            <a:r>
              <a:rPr lang="en-US" altLang="en-US" sz="2000"/>
              <a:t> 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2BC62B7-C1B3-8612-6865-64B25D3289FE}"/>
              </a:ext>
            </a:extLst>
          </p:cNvPr>
          <p:cNvSpPr txBox="1"/>
          <p:nvPr/>
        </p:nvSpPr>
        <p:spPr>
          <a:xfrm>
            <a:off x="754063" y="7323138"/>
            <a:ext cx="11304587" cy="9223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is copyright by the Astronomical Association of Queensland and the Science Teachers Association of Queensland.  It may be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 reproduced and/or modified provided that it is for non-commercial purposes and the source is acknowledged. 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 any request for use of the material for commercial purposes to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eclipse@aaq.org.au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8A9E-C1E7-FCD1-42A7-34296F61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Partial and Total Solar Eclipses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7453-F1B4-2D4F-5E4A-60194003F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413" y="1779588"/>
            <a:ext cx="8137525" cy="58515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200" dirty="0"/>
              <a:t>A </a:t>
            </a:r>
            <a:r>
              <a:rPr lang="en-US" sz="3200" b="1" i="1" dirty="0"/>
              <a:t>Total Solar Eclipse </a:t>
            </a:r>
            <a:r>
              <a:rPr lang="en-US" sz="3200" dirty="0"/>
              <a:t>:</a:t>
            </a:r>
          </a:p>
          <a:p>
            <a:pPr marL="447675" lvl="1">
              <a:defRPr/>
            </a:pPr>
            <a:r>
              <a:rPr lang="en-US" sz="2600" dirty="0"/>
              <a:t>starts with a partial solar eclipse as the Moon progressively covers the Sun;</a:t>
            </a:r>
          </a:p>
          <a:p>
            <a:pPr marL="447675" lvl="1">
              <a:defRPr/>
            </a:pPr>
            <a:r>
              <a:rPr lang="en-US" sz="2600" dirty="0"/>
              <a:t>includes the dramatic total part of the eclipse when the Moon completely covers the Sun, the sky goes very dark and the Sun’s corona can be seen; and</a:t>
            </a:r>
          </a:p>
          <a:p>
            <a:pPr marL="447675" lvl="1">
              <a:defRPr/>
            </a:pPr>
            <a:r>
              <a:rPr lang="en-US" sz="2600" dirty="0"/>
              <a:t>ends with the final partial eclipse as the Moon progressively uncovers the Sun.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200" dirty="0"/>
              <a:t>A </a:t>
            </a:r>
            <a:r>
              <a:rPr lang="en-US" sz="3200" b="1" i="1" dirty="0"/>
              <a:t>Partial Solar Eclipse</a:t>
            </a:r>
            <a:r>
              <a:rPr lang="en-US" sz="3200" dirty="0"/>
              <a:t> occurs at the same time but over a much wider area than the narrow path of the Total Solar eclipse.</a:t>
            </a:r>
          </a:p>
          <a:p>
            <a:pPr marL="447675" lvl="1">
              <a:defRPr/>
            </a:pPr>
            <a:r>
              <a:rPr lang="en-US" sz="2600" dirty="0"/>
              <a:t>The Moon progressively covers the Sun, reaches a maximum coverage then uncovers the Sun. </a:t>
            </a:r>
          </a:p>
          <a:p>
            <a:pPr marL="447675" lvl="1">
              <a:defRPr/>
            </a:pPr>
            <a:r>
              <a:rPr lang="en-US" sz="2600" dirty="0"/>
              <a:t>It does not include the dramatic total part of the eclipse.</a:t>
            </a:r>
          </a:p>
          <a:p>
            <a:pPr marL="447675" lvl="1">
              <a:defRPr/>
            </a:pPr>
            <a:r>
              <a:rPr lang="en-US" sz="2600" dirty="0"/>
              <a:t>A partial eclipse occurs on either side of the path of totality.</a:t>
            </a:r>
            <a:endParaRPr lang="en-AU" sz="2600" dirty="0"/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DF6C083E-70EE-EFBE-1E8B-BF9163A33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38"/>
            <a:ext cx="4381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>
            <a:extLst>
              <a:ext uri="{FF2B5EF4-FFF2-40B4-BE49-F238E27FC236}">
                <a16:creationId xmlns:a16="http://schemas.microsoft.com/office/drawing/2014/main" id="{DFC23BAC-CF1E-76D9-0F76-994FF29AC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263"/>
            <a:ext cx="4381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FFE8-9B23-B057-F85A-D7BFB4D3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Partial and Total Solar Eclipses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7DF36-0510-FDBF-462A-64E95F3E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663" y="2130425"/>
            <a:ext cx="4249737" cy="73533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Map of the solar eclipse of 14 November 2012</a:t>
            </a:r>
          </a:p>
          <a:p>
            <a:pPr>
              <a:defRPr/>
            </a:pPr>
            <a:r>
              <a:rPr lang="en-US" sz="3200" dirty="0"/>
              <a:t>The area either side of the path of the total eclipse will experience a partial eclipse.</a:t>
            </a:r>
          </a:p>
          <a:p>
            <a:pPr>
              <a:defRPr/>
            </a:pPr>
            <a:r>
              <a:rPr lang="en-US" sz="3200" dirty="0"/>
              <a:t>The degree of maximum coverage of the Sun depends on the distance from the path of the total eclipse.</a:t>
            </a:r>
            <a:endParaRPr lang="en-AU" sz="3200" dirty="0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644DE017-1606-8F1C-7306-855F5BD38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425"/>
            <a:ext cx="848677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530F-F32F-F20D-8335-26336FF2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Eclipse Contacts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5E157-8633-C61A-9E7F-8D0B31CE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213" y="1995488"/>
            <a:ext cx="8027987" cy="7559675"/>
          </a:xfrm>
        </p:spPr>
        <p:txBody>
          <a:bodyPr/>
          <a:lstStyle/>
          <a:p>
            <a:pPr>
              <a:defRPr/>
            </a:pPr>
            <a:r>
              <a:rPr lang="en-US" sz="3200" b="1" i="1" dirty="0"/>
              <a:t>Contacts</a:t>
            </a:r>
            <a:r>
              <a:rPr lang="en-US" sz="3200" dirty="0"/>
              <a:t> define the timing of an eclipse.</a:t>
            </a:r>
          </a:p>
          <a:p>
            <a:pPr>
              <a:defRPr/>
            </a:pPr>
            <a:r>
              <a:rPr lang="en-US" sz="3200" b="1" i="1" dirty="0"/>
              <a:t>First Contact </a:t>
            </a:r>
            <a:r>
              <a:rPr lang="en-US" sz="3200" dirty="0"/>
              <a:t>(C1): the Moon firstly begins to cover the Sun: </a:t>
            </a:r>
          </a:p>
          <a:p>
            <a:pPr lvl="1">
              <a:lnSpc>
                <a:spcPts val="2500"/>
              </a:lnSpc>
              <a:defRPr/>
            </a:pPr>
            <a:r>
              <a:rPr lang="en-US" sz="2800" dirty="0"/>
              <a:t>start of the initial partial phase. </a:t>
            </a:r>
          </a:p>
          <a:p>
            <a:pPr>
              <a:defRPr/>
            </a:pPr>
            <a:r>
              <a:rPr lang="en-US" sz="3200" b="1" i="1" dirty="0"/>
              <a:t>Second Contact </a:t>
            </a:r>
            <a:r>
              <a:rPr lang="en-US" sz="3200" dirty="0"/>
              <a:t>(C2): the Sun is firstly completely covered: </a:t>
            </a:r>
          </a:p>
          <a:p>
            <a:pPr lvl="1">
              <a:lnSpc>
                <a:spcPts val="2500"/>
              </a:lnSpc>
              <a:defRPr/>
            </a:pPr>
            <a:r>
              <a:rPr lang="en-US" sz="2800" dirty="0"/>
              <a:t>start of the total phase. </a:t>
            </a:r>
          </a:p>
          <a:p>
            <a:pPr>
              <a:defRPr/>
            </a:pPr>
            <a:r>
              <a:rPr lang="en-US" sz="3200" b="1" i="1" dirty="0"/>
              <a:t>Third Cont</a:t>
            </a:r>
            <a:r>
              <a:rPr lang="en-US" sz="3200" dirty="0"/>
              <a:t>act (C3): the Sun is on the point of being uncovered:</a:t>
            </a:r>
          </a:p>
          <a:p>
            <a:pPr lvl="1">
              <a:lnSpc>
                <a:spcPts val="2500"/>
              </a:lnSpc>
              <a:defRPr/>
            </a:pPr>
            <a:r>
              <a:rPr lang="en-US" sz="2800" dirty="0"/>
              <a:t>end of the total phase. </a:t>
            </a:r>
          </a:p>
          <a:p>
            <a:pPr>
              <a:defRPr/>
            </a:pPr>
            <a:r>
              <a:rPr lang="en-US" sz="3200" b="1" i="1" dirty="0"/>
              <a:t>Fourth Contact </a:t>
            </a:r>
            <a:r>
              <a:rPr lang="en-US" sz="3200" dirty="0"/>
              <a:t>(C4) is when the Moon lastly touches the Sun: </a:t>
            </a:r>
          </a:p>
          <a:p>
            <a:pPr lvl="1">
              <a:lnSpc>
                <a:spcPts val="2500"/>
              </a:lnSpc>
              <a:defRPr/>
            </a:pPr>
            <a:r>
              <a:rPr lang="en-US" sz="2800" dirty="0"/>
              <a:t>end of the final partial phase. </a:t>
            </a:r>
          </a:p>
          <a:p>
            <a:pPr>
              <a:defRPr/>
            </a:pPr>
            <a:r>
              <a:rPr lang="en-US" sz="3200" dirty="0"/>
              <a:t>For a partial solar eclipse there is only     First Contact and Fourth Contact.</a:t>
            </a:r>
          </a:p>
        </p:txBody>
      </p:sp>
      <p:pic>
        <p:nvPicPr>
          <p:cNvPr id="7172" name="Picture 6" descr="Fig 2-3 Contacts diag PP V01.gif">
            <a:extLst>
              <a:ext uri="{FF2B5EF4-FFF2-40B4-BE49-F238E27FC236}">
                <a16:creationId xmlns:a16="http://schemas.microsoft.com/office/drawing/2014/main" id="{4521D59D-0962-24F0-3762-B12A96A16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113"/>
            <a:ext cx="4714875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16F2-6B00-AE4A-FECB-59376403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Partial Solar Eclipse Appearance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AE07-62D5-F370-B785-28867606A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706563"/>
            <a:ext cx="6913563" cy="53482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600" dirty="0"/>
              <a:t>A </a:t>
            </a:r>
            <a:r>
              <a:rPr lang="en-US" sz="3600" b="1" i="1" dirty="0"/>
              <a:t>Partial Solar Eclipse </a:t>
            </a:r>
            <a:r>
              <a:rPr lang="en-US" sz="3600" dirty="0"/>
              <a:t>occurs when the Moon partially covers the Sun.</a:t>
            </a:r>
          </a:p>
          <a:p>
            <a:pPr marL="447675" lvl="1">
              <a:defRPr/>
            </a:pPr>
            <a:r>
              <a:rPr lang="en-US" sz="3000" dirty="0"/>
              <a:t>Appears first as a small bite out of the sun and progresses to increasing coverage.</a:t>
            </a:r>
          </a:p>
          <a:p>
            <a:pPr marL="447675" lvl="1">
              <a:defRPr/>
            </a:pPr>
            <a:r>
              <a:rPr lang="en-US" sz="3000" dirty="0"/>
              <a:t>The eclipse increases to a maximum coverage and then reduces again as the Moon moves on to uncover the Sun.</a:t>
            </a:r>
          </a:p>
          <a:p>
            <a:pPr marL="447675" lvl="1">
              <a:defRPr/>
            </a:pPr>
            <a:r>
              <a:rPr lang="en-US" sz="3000" dirty="0"/>
              <a:t>The eclipse can last for up to about three hours.</a:t>
            </a:r>
          </a:p>
          <a:p>
            <a:pPr marL="447675" lvl="1">
              <a:defRPr/>
            </a:pPr>
            <a:r>
              <a:rPr lang="en-US" sz="3000" dirty="0"/>
              <a:t>The light level will drop but often not enough for it to be noticed.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3E9EA223-AE31-AC76-4200-DCEB09776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63"/>
            <a:ext cx="557847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1052983-FB25-C835-A698-3294E25AB27D}"/>
              </a:ext>
            </a:extLst>
          </p:cNvPr>
          <p:cNvSpPr txBox="1">
            <a:spLocks/>
          </p:cNvSpPr>
          <p:nvPr/>
        </p:nvSpPr>
        <p:spPr bwMode="auto">
          <a:xfrm>
            <a:off x="0" y="8528050"/>
            <a:ext cx="128524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174" tIns="65087" rIns="130174" bIns="65087"/>
          <a:lstStyle>
            <a:lvl1pPr marL="487363" indent="-487363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n"/>
              <a:defRPr sz="4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057275" indent="-406400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Ø"/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2pPr>
            <a:lvl3pPr marL="1627188" indent="-325438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3pPr>
            <a:lvl4pPr marL="2278063" indent="-325438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v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4pPr>
            <a:lvl5pPr marL="2928938" indent="-325438" algn="l" defTabSz="13017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Courier New" pitchFamily="49" charset="0"/>
              <a:buChar char="o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5pPr>
            <a:lvl6pPr marL="33861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8433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43005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757738" indent="-325438" algn="l" defTabSz="130175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DO NOT look directly at the Sun at any time including during a partial solar eclipse – use safe observing methods.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490C-2B3D-4E47-9CC7-E2D8F131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Partial Solar Eclipse Effects - 1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64E58-19B9-3536-E146-790D16DE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3" y="2138363"/>
            <a:ext cx="6192837" cy="5851525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Look under trees or on adjacent walls for images of the crescent shape of the Sun.</a:t>
            </a:r>
          </a:p>
          <a:p>
            <a:pPr lvl="1">
              <a:defRPr/>
            </a:pPr>
            <a:r>
              <a:rPr lang="en-US" sz="3000" dirty="0"/>
              <a:t>The gaps between leaves on trees act as pinhole projectors.</a:t>
            </a:r>
          </a:p>
          <a:p>
            <a:pPr>
              <a:defRPr/>
            </a:pPr>
            <a:r>
              <a:rPr lang="en-US" sz="3600" dirty="0"/>
              <a:t>Use household items with holes in them to project a series of crescents:</a:t>
            </a:r>
          </a:p>
          <a:p>
            <a:pPr lvl="1">
              <a:defRPr/>
            </a:pPr>
            <a:r>
              <a:rPr lang="en-US" sz="3000" dirty="0"/>
              <a:t>e.g., kitchen colander.</a:t>
            </a:r>
          </a:p>
          <a:p>
            <a:pPr>
              <a:defRPr/>
            </a:pPr>
            <a:r>
              <a:rPr lang="en-US" sz="3600" dirty="0"/>
              <a:t>Make up a card with a series of holes punched to form words (e.g., your name) to project as crescent images.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220" name="Picture 9">
            <a:extLst>
              <a:ext uri="{FF2B5EF4-FFF2-40B4-BE49-F238E27FC236}">
                <a16:creationId xmlns:a16="http://schemas.microsoft.com/office/drawing/2014/main" id="{9A984E01-5752-3D9B-F1B0-5B0402450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6350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1D3C-26C4-6B96-2A12-730E2A95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Partial Solar Eclipse Effects - 2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20734-D2C7-3467-C7DE-BB836E92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3" y="2138363"/>
            <a:ext cx="6192837" cy="5851525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When the Sun is a crescent shape you can make interesting shadows.</a:t>
            </a:r>
          </a:p>
          <a:p>
            <a:pPr>
              <a:defRPr/>
            </a:pPr>
            <a:r>
              <a:rPr lang="en-US" sz="3600" dirty="0"/>
              <a:t>Because the Sun is long and thin (not its usual round shape), shadows will look sharp in one direction and blurry at right angles.</a:t>
            </a:r>
          </a:p>
          <a:p>
            <a:pPr>
              <a:defRPr/>
            </a:pPr>
            <a:r>
              <a:rPr lang="en-US" sz="3600" dirty="0"/>
              <a:t>Look at the shadows of both hands with the fingers on one hand orientated at right angles to the fingers on the other hand.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44" name="Picture 9">
            <a:extLst>
              <a:ext uri="{FF2B5EF4-FFF2-40B4-BE49-F238E27FC236}">
                <a16:creationId xmlns:a16="http://schemas.microsoft.com/office/drawing/2014/main" id="{B663AE01-01E9-DF4F-73D8-8FCD4022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6350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39C9-A757-A5E3-E713-73311A6C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0800"/>
            <a:ext cx="11728450" cy="1951038"/>
          </a:xfrm>
        </p:spPr>
        <p:txBody>
          <a:bodyPr/>
          <a:lstStyle/>
          <a:p>
            <a:pPr>
              <a:defRPr/>
            </a:pPr>
            <a:r>
              <a:rPr lang="en-US" dirty="0"/>
              <a:t>Total Solar Eclipse Appearance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57A92-3802-6B53-62C4-D63B5E02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3" y="2138363"/>
            <a:ext cx="6192837" cy="585152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partial phases that occur before and after the total part of the eclipse are the same as a partial solar eclipse.</a:t>
            </a:r>
          </a:p>
          <a:p>
            <a:pPr>
              <a:defRPr/>
            </a:pPr>
            <a:r>
              <a:rPr lang="en-US" sz="3200" dirty="0"/>
              <a:t>As totality approaches there are changes in the environment that signal that something very unusual is about to happen.</a:t>
            </a:r>
          </a:p>
          <a:p>
            <a:pPr>
              <a:defRPr/>
            </a:pPr>
            <a:r>
              <a:rPr lang="en-US" sz="3200" dirty="0"/>
              <a:t>The Sun changes dramatically at the start of and during the total part of the eclipse.</a:t>
            </a:r>
          </a:p>
          <a:p>
            <a:pPr>
              <a:defRPr/>
            </a:pPr>
            <a:r>
              <a:rPr lang="en-US" sz="3200" dirty="0"/>
              <a:t>During totality day turns to night and the Sun’s magnificent corona can be seen.</a:t>
            </a:r>
            <a:endParaRPr lang="en-US" sz="3000" dirty="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6CC85737-6680-68CD-5231-8387C40FF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62277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Blan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17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17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6202</TotalTime>
  <Words>1704</Words>
  <Application>Microsoft Office PowerPoint</Application>
  <PresentationFormat>Custom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Narrow</vt:lpstr>
      <vt:lpstr>Arial</vt:lpstr>
      <vt:lpstr>Tahoma</vt:lpstr>
      <vt:lpstr>Times New Roman</vt:lpstr>
      <vt:lpstr>Wingdings</vt:lpstr>
      <vt:lpstr>Courier New</vt:lpstr>
      <vt:lpstr>Blank</vt:lpstr>
      <vt:lpstr>Total Solar Eclipse 14 November 2012</vt:lpstr>
      <vt:lpstr>WARNING:</vt:lpstr>
      <vt:lpstr>Partial and Total Solar Eclipses</vt:lpstr>
      <vt:lpstr>Partial and Total Solar Eclipses</vt:lpstr>
      <vt:lpstr>Eclipse Contacts</vt:lpstr>
      <vt:lpstr>Partial Solar Eclipse Appearance</vt:lpstr>
      <vt:lpstr>Partial Solar Eclipse Effects - 1</vt:lpstr>
      <vt:lpstr>Partial Solar Eclipse Effects - 2</vt:lpstr>
      <vt:lpstr>Total Solar Eclipse Appearance</vt:lpstr>
      <vt:lpstr>As the Total Eclipse Approaches</vt:lpstr>
      <vt:lpstr>At the Start of the Total Eclipse</vt:lpstr>
      <vt:lpstr>The Disappearance of the Sun</vt:lpstr>
      <vt:lpstr>Dramatic Changes in the Sky</vt:lpstr>
      <vt:lpstr>Total Solar Eclipse – Diamond Ring</vt:lpstr>
      <vt:lpstr>Total Solar Eclipse – Second Contact</vt:lpstr>
      <vt:lpstr>Total Solar Eclipse – Second Contact</vt:lpstr>
      <vt:lpstr>The Corona</vt:lpstr>
      <vt:lpstr>Total Solar Eclipse - The Sky</vt:lpstr>
      <vt:lpstr>Sequence of a Total Solar Eclipse</vt:lpstr>
      <vt:lpstr>PowerPoint Presentation</vt:lpstr>
      <vt:lpstr>Total Solar Eclipse  - Dark Sky, Red Horizon</vt:lpstr>
      <vt:lpstr>Total Solar Eclipse – Moon Shadow</vt:lpstr>
      <vt:lpstr>Total Solar Eclipse – 2002</vt:lpstr>
      <vt:lpstr>Total Solar Eclipse – 2010</vt:lpstr>
      <vt:lpstr>Total Solar Eclipse 14 November 2012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</dc:creator>
  <cp:lastModifiedBy>David O'Driscoll</cp:lastModifiedBy>
  <cp:revision>277</cp:revision>
  <dcterms:created xsi:type="dcterms:W3CDTF">2011-03-29T02:34:26Z</dcterms:created>
  <dcterms:modified xsi:type="dcterms:W3CDTF">2023-03-31T06:03:56Z</dcterms:modified>
</cp:coreProperties>
</file>